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83" r:id="rId2"/>
  </p:sldMasterIdLst>
  <p:notesMasterIdLst>
    <p:notesMasterId r:id="rId22"/>
  </p:notesMasterIdLst>
  <p:sldIdLst>
    <p:sldId id="256" r:id="rId3"/>
    <p:sldId id="275" r:id="rId4"/>
    <p:sldId id="257" r:id="rId5"/>
    <p:sldId id="258" r:id="rId6"/>
    <p:sldId id="259" r:id="rId7"/>
    <p:sldId id="260" r:id="rId8"/>
    <p:sldId id="274" r:id="rId9"/>
    <p:sldId id="261" r:id="rId10"/>
    <p:sldId id="262" r:id="rId11"/>
    <p:sldId id="263" r:id="rId12"/>
    <p:sldId id="264" r:id="rId13"/>
    <p:sldId id="265" r:id="rId14"/>
    <p:sldId id="271" r:id="rId15"/>
    <p:sldId id="266" r:id="rId16"/>
    <p:sldId id="272" r:id="rId17"/>
    <p:sldId id="273" r:id="rId18"/>
    <p:sldId id="267" r:id="rId19"/>
    <p:sldId id="269" r:id="rId20"/>
    <p:sldId id="268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1"/>
    <p:restoredTop sz="92993"/>
  </p:normalViewPr>
  <p:slideViewPr>
    <p:cSldViewPr snapToGrid="0" snapToObjects="1">
      <p:cViewPr varScale="1">
        <p:scale>
          <a:sx n="119" d="100"/>
          <a:sy n="119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1pPr>
            <a:lvl2pPr marL="0" marR="0" lvl="1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2pPr>
            <a:lvl3pPr marL="0" marR="0" lvl="2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3pPr>
            <a:lvl4pPr marL="0" marR="0" lvl="3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4pPr>
            <a:lvl5pPr marL="0" marR="0" lvl="4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5pPr>
            <a:lvl6pPr marL="0" marR="0" lvl="5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6pPr>
            <a:lvl7pPr marL="0" marR="0" lvl="6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7pPr>
            <a:lvl8pPr marL="0" marR="0" lvl="7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8pPr>
            <a:lvl9pPr marL="0" marR="0" lvl="8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buSzPct val="100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3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Bullet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708454" y="141896"/>
            <a:ext cx="7978345" cy="510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2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26330" cy="685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5" y="6070600"/>
            <a:ext cx="1082215" cy="5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5">
            <a:alphaModFix amt="34901"/>
          </a:blip>
          <a:srcRect/>
          <a:stretch/>
        </p:blipFill>
        <p:spPr>
          <a:xfrm>
            <a:off x="5840412" y="0"/>
            <a:ext cx="2958735" cy="682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875" y="357187"/>
            <a:ext cx="1872714" cy="54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4075112" y="320675"/>
            <a:ext cx="2047875" cy="8302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91425" bIns="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298"/>
              </a:buClr>
              <a:buSzPct val="100000"/>
              <a:buFont typeface="Arial Narrow"/>
              <a:buNone/>
            </a:pPr>
            <a:r>
              <a:rPr lang="en-US" sz="1800" b="1" i="0" u="none" strike="noStrike" cap="none">
                <a:solidFill>
                  <a:srgbClr val="006298"/>
                </a:solidFill>
                <a:latin typeface="Arial Narrow"/>
                <a:ea typeface="Arial Narrow"/>
                <a:cs typeface="Arial Narrow"/>
                <a:sym typeface="Arial Narrow"/>
              </a:rPr>
              <a:t>MONASH</a:t>
            </a:r>
            <a:br>
              <a:rPr lang="en-US" sz="1800" b="1" i="0" u="none" strike="noStrike" cap="none" baseline="30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BIOINFORMATICS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PLATFORM</a:t>
            </a:r>
          </a:p>
        </p:txBody>
      </p:sp>
      <p:grpSp>
        <p:nvGrpSpPr>
          <p:cNvPr id="14" name="Shape 14"/>
          <p:cNvGrpSpPr/>
          <p:nvPr/>
        </p:nvGrpSpPr>
        <p:grpSpPr>
          <a:xfrm>
            <a:off x="1534561" y="5310393"/>
            <a:ext cx="3437264" cy="969246"/>
            <a:chOff x="0" y="0"/>
            <a:chExt cx="2147483647" cy="2147483647"/>
          </a:xfrm>
        </p:grpSpPr>
        <p:pic>
          <p:nvPicPr>
            <p:cNvPr id="15" name="Shape 15"/>
            <p:cNvPicPr preferRelativeResize="0"/>
            <p:nvPr/>
          </p:nvPicPr>
          <p:blipFill rotWithShape="1">
            <a:blip r:embed="rId7">
              <a:alphaModFix amt="60000"/>
            </a:blip>
            <a:srcRect/>
            <a:stretch/>
          </p:blipFill>
          <p:spPr>
            <a:xfrm>
              <a:off x="4518477" y="833684451"/>
              <a:ext cx="193071879" cy="63180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16"/>
            <p:cNvSpPr txBox="1"/>
            <p:nvPr/>
          </p:nvSpPr>
          <p:spPr>
            <a:xfrm>
              <a:off x="180191173" y="0"/>
              <a:ext cx="877795707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7" name="Shape 17"/>
            <p:cNvPicPr preferRelativeResize="0"/>
            <p:nvPr/>
          </p:nvPicPr>
          <p:blipFill rotWithShape="1">
            <a:blip r:embed="rId8">
              <a:alphaModFix amt="60000"/>
            </a:blip>
            <a:srcRect/>
            <a:stretch/>
          </p:blipFill>
          <p:spPr>
            <a:xfrm>
              <a:off x="2426762" y="1443420502"/>
              <a:ext cx="193784811" cy="63414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18"/>
            <p:cNvSpPr txBox="1"/>
            <p:nvPr/>
          </p:nvSpPr>
          <p:spPr>
            <a:xfrm>
              <a:off x="172943686" y="745850401"/>
              <a:ext cx="1974539960" cy="810087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8826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9286"/>
                <a:buFont typeface="Arial"/>
                <a:buNone/>
              </a:pPr>
              <a:r>
                <a:rPr lang="en-US" sz="1395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9" name="Shape 19"/>
            <p:cNvSpPr txBox="1"/>
            <p:nvPr/>
          </p:nvSpPr>
          <p:spPr>
            <a:xfrm>
              <a:off x="180191173" y="1414510302"/>
              <a:ext cx="1755591415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20" name="Shape 20"/>
            <p:cNvPicPr preferRelativeResize="0"/>
            <p:nvPr/>
          </p:nvPicPr>
          <p:blipFill rotWithShape="1">
            <a:blip r:embed="rId9">
              <a:alphaModFix amt="60000"/>
            </a:blip>
            <a:srcRect/>
            <a:stretch/>
          </p:blipFill>
          <p:spPr>
            <a:xfrm>
              <a:off x="0" y="44874347"/>
              <a:ext cx="204612571" cy="6694951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0" y="615315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0" y="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l="24073"/>
          <a:stretch/>
        </p:blipFill>
        <p:spPr>
          <a:xfrm>
            <a:off x="0" y="0"/>
            <a:ext cx="4082705" cy="71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" y="6332537"/>
            <a:ext cx="1242505" cy="3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40767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24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615898" y="6661146"/>
            <a:ext cx="2444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Shape 179"/>
          <p:cNvGrpSpPr/>
          <p:nvPr/>
        </p:nvGrpSpPr>
        <p:grpSpPr>
          <a:xfrm>
            <a:off x="6022131" y="6132741"/>
            <a:ext cx="3306069" cy="737219"/>
            <a:chOff x="0" y="0"/>
            <a:chExt cx="2147483581" cy="2147483585"/>
          </a:xfrm>
        </p:grpSpPr>
        <p:pic>
          <p:nvPicPr>
            <p:cNvPr id="180" name="Shape 180"/>
            <p:cNvPicPr preferRelativeResize="0"/>
            <p:nvPr/>
          </p:nvPicPr>
          <p:blipFill rotWithShape="1">
            <a:blip r:embed="rId5">
              <a:alphaModFix amt="60000"/>
            </a:blip>
            <a:srcRect/>
            <a:stretch/>
          </p:blipFill>
          <p:spPr>
            <a:xfrm>
              <a:off x="8312470" y="776949000"/>
              <a:ext cx="166224619" cy="63894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Shape 181"/>
            <p:cNvSpPr txBox="1"/>
            <p:nvPr/>
          </p:nvSpPr>
          <p:spPr>
            <a:xfrm>
              <a:off x="150088263" y="0"/>
              <a:ext cx="1979797668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82" name="Shape 182"/>
            <p:cNvPicPr preferRelativeResize="0"/>
            <p:nvPr/>
          </p:nvPicPr>
          <p:blipFill rotWithShape="1">
            <a:blip r:embed="rId6">
              <a:alphaModFix amt="60000"/>
            </a:blip>
            <a:srcRect/>
            <a:stretch/>
          </p:blipFill>
          <p:spPr>
            <a:xfrm>
              <a:off x="0" y="1333290000"/>
              <a:ext cx="185422163" cy="71273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Shape 183"/>
            <p:cNvSpPr txBox="1"/>
            <p:nvPr/>
          </p:nvSpPr>
          <p:spPr>
            <a:xfrm>
              <a:off x="154487488" y="625645050"/>
              <a:ext cx="1992996094" cy="913103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145688675" y="1251288700"/>
              <a:ext cx="1992996094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185" name="Shape 18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95106" y="145150375"/>
              <a:ext cx="170694761" cy="6561287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274637" y="2130425"/>
            <a:ext cx="5351462" cy="773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lang="en-AU" sz="3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Introducing R</a:t>
            </a:r>
            <a:endParaRPr sz="3000" b="0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subTitle" idx="1"/>
          </p:nvPr>
        </p:nvSpPr>
        <p:spPr>
          <a:xfrm>
            <a:off x="274637" y="2903838"/>
            <a:ext cx="5351462" cy="13427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sz="1800" b="0" i="0" u="none" strike="noStrike" cap="none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 to R Workshop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the interfaces to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the interfaces to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508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2239" y="5214551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5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27" y="2853670"/>
            <a:ext cx="5659394" cy="306820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out in R </a:t>
            </a:r>
          </a:p>
          <a:p>
            <a:r>
              <a:rPr lang="en-US" dirty="0"/>
              <a:t>Working with data frames</a:t>
            </a:r>
          </a:p>
          <a:p>
            <a:r>
              <a:rPr lang="en-US" dirty="0"/>
              <a:t>Plotting with ggplot2</a:t>
            </a:r>
          </a:p>
          <a:p>
            <a:r>
              <a:rPr lang="en-US" dirty="0"/>
              <a:t>Summarizing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62707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1"/>
            <a:ext cx="8319621" cy="3254242"/>
          </a:xfrm>
        </p:spPr>
        <p:txBody>
          <a:bodyPr/>
          <a:lstStyle/>
          <a:p>
            <a:r>
              <a:rPr lang="en-US" dirty="0"/>
              <a:t>Things we won’t be covering but are of note:</a:t>
            </a:r>
          </a:p>
          <a:p>
            <a:pPr lvl="1"/>
            <a:r>
              <a:rPr lang="en-US" dirty="0"/>
              <a:t>Statistical modelling (lm, </a:t>
            </a:r>
            <a:r>
              <a:rPr lang="en-US" dirty="0" err="1"/>
              <a:t>glm</a:t>
            </a:r>
            <a:r>
              <a:rPr lang="mr-IN" dirty="0"/>
              <a:t>……</a:t>
            </a:r>
            <a:r>
              <a:rPr lang="en-AU" dirty="0"/>
              <a:t>).</a:t>
            </a:r>
          </a:p>
          <a:p>
            <a:pPr lvl="1"/>
            <a:r>
              <a:rPr lang="en-AU" dirty="0"/>
              <a:t>Packages specific to bioinformatics. (RNA </a:t>
            </a:r>
            <a:r>
              <a:rPr lang="en-AU" dirty="0" err="1"/>
              <a:t>Seq</a:t>
            </a:r>
            <a:r>
              <a:rPr lang="en-AU" dirty="0"/>
              <a:t>).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r>
              <a:rPr lang="en-AU" dirty="0"/>
              <a:t>Advanced R workshops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won’t be covering but are important in the interest of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26" y="3175687"/>
            <a:ext cx="2533135" cy="25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Workshop notes</a:t>
            </a:r>
          </a:p>
          <a:p>
            <a:r>
              <a:rPr lang="en-US" dirty="0"/>
              <a:t>Sticky notes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today’s workshop works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signalling</a:t>
            </a:r>
            <a:r>
              <a:rPr lang="en-US" dirty="0"/>
              <a:t> for help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64973" y="2286000"/>
            <a:ext cx="2644346" cy="25578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292811" y="2286000"/>
            <a:ext cx="2644346" cy="255784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  <a:highlight>
                <a:srgbClr val="00FF00"/>
              </a:highligh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3843" y="5146647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need help please</a:t>
            </a:r>
          </a:p>
          <a:p>
            <a:r>
              <a:rPr lang="en-US" dirty="0"/>
              <a:t>Negative Feedback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90534" y="5146647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am all good</a:t>
            </a:r>
          </a:p>
          <a:p>
            <a:r>
              <a:rPr lang="en-US" dirty="0"/>
              <a:t>Positive Feedback</a:t>
            </a:r>
          </a:p>
        </p:txBody>
      </p:sp>
    </p:spTree>
    <p:extLst>
      <p:ext uri="{BB962C8B-B14F-4D97-AF65-F5344CB8AC3E}">
        <p14:creationId xmlns:p14="http://schemas.microsoft.com/office/powerpoint/2010/main" val="18236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428750"/>
            <a:ext cx="6489700" cy="4000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 workbook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99813" y="712497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Explanatory text</a:t>
            </a:r>
          </a:p>
        </p:txBody>
      </p:sp>
      <p:sp>
        <p:nvSpPr>
          <p:cNvPr id="8" name="Left Arrow 7"/>
          <p:cNvSpPr/>
          <p:nvPr/>
        </p:nvSpPr>
        <p:spPr>
          <a:xfrm rot="19080080">
            <a:off x="6979683" y="1206767"/>
            <a:ext cx="679622" cy="2594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69750" y="3746333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The code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rot="1070924">
            <a:off x="5252205" y="3429151"/>
            <a:ext cx="1229541" cy="21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43" y="831504"/>
            <a:ext cx="7199640" cy="433447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 workbook </a:t>
            </a:r>
            <a:r>
              <a:rPr lang="mr-IN" dirty="0"/>
              <a:t>–</a:t>
            </a:r>
            <a:r>
              <a:rPr lang="en-US" dirty="0"/>
              <a:t> Challenges and extra homework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3681" y="5375190"/>
            <a:ext cx="785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We </a:t>
            </a:r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will give you challenges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through the workshop to work with the example data, also homework</a:t>
            </a:r>
          </a:p>
        </p:txBody>
      </p:sp>
      <p:sp>
        <p:nvSpPr>
          <p:cNvPr id="6" name="Left Arrow 5"/>
          <p:cNvSpPr/>
          <p:nvPr/>
        </p:nvSpPr>
        <p:spPr>
          <a:xfrm rot="2629592">
            <a:off x="5452459" y="4763446"/>
            <a:ext cx="642551" cy="3307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37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start of your R journey, many others are at the same stage, share your questions.</a:t>
            </a:r>
          </a:p>
          <a:p>
            <a:r>
              <a:rPr lang="en-US" dirty="0"/>
              <a:t>Attend this workshop again, and others we offer</a:t>
            </a:r>
          </a:p>
          <a:p>
            <a:pPr lvl="1"/>
            <a:r>
              <a:rPr lang="en-US" dirty="0"/>
              <a:t>Advanced R</a:t>
            </a:r>
          </a:p>
          <a:p>
            <a:pPr lvl="1"/>
            <a:r>
              <a:rPr lang="en-US" dirty="0" err="1"/>
              <a:t>Specialised</a:t>
            </a:r>
            <a:r>
              <a:rPr lang="en-US" dirty="0"/>
              <a:t> use-cases with R (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  <a:p>
            <a:r>
              <a:rPr lang="en-US" dirty="0"/>
              <a:t>MBP have Friday help sessions at Clayton 3:30pm.</a:t>
            </a:r>
          </a:p>
          <a:p>
            <a:pPr lvl="1"/>
            <a:r>
              <a:rPr lang="en-US" dirty="0"/>
              <a:t>Alfred to be determined, contact Nick for questions.</a:t>
            </a:r>
          </a:p>
          <a:p>
            <a:pPr lvl="2"/>
            <a:r>
              <a:rPr lang="en-US" dirty="0" err="1"/>
              <a:t>nick.wong@monash.edu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 up</a:t>
            </a:r>
          </a:p>
        </p:txBody>
      </p:sp>
    </p:spTree>
    <p:extLst>
      <p:ext uri="{BB962C8B-B14F-4D97-AF65-F5344CB8AC3E}">
        <p14:creationId xmlns:p14="http://schemas.microsoft.com/office/powerpoint/2010/main" val="94864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0"/>
            <a:ext cx="8319621" cy="4844420"/>
          </a:xfrm>
        </p:spPr>
        <p:txBody>
          <a:bodyPr/>
          <a:lstStyle/>
          <a:p>
            <a:r>
              <a:rPr lang="en-US" dirty="0"/>
              <a:t>R is a programming language and your code can be recorded in an R script file. </a:t>
            </a:r>
          </a:p>
          <a:p>
            <a:endParaRPr lang="en-US" dirty="0"/>
          </a:p>
          <a:p>
            <a:r>
              <a:rPr lang="en-US" dirty="0"/>
              <a:t>Data we are using may not feel relevant to you, but will help you master the basic concepts behind R. </a:t>
            </a:r>
          </a:p>
          <a:p>
            <a:endParaRPr lang="en-US" b="1" dirty="0"/>
          </a:p>
          <a:p>
            <a:r>
              <a:rPr lang="en-US" dirty="0"/>
              <a:t>R is particular with typo errors, if it doesn’t work, check you have typed things in correctly. </a:t>
            </a:r>
          </a:p>
          <a:p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</p:spTree>
    <p:extLst>
      <p:ext uri="{BB962C8B-B14F-4D97-AF65-F5344CB8AC3E}">
        <p14:creationId xmlns:p14="http://schemas.microsoft.com/office/powerpoint/2010/main" val="168129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yourself to your </a:t>
            </a:r>
            <a:r>
              <a:rPr lang="en-US" dirty="0" err="1"/>
              <a:t>neighbour</a:t>
            </a:r>
            <a:r>
              <a:rPr lang="en-US" dirty="0"/>
              <a:t>(s) and tell them why you are here and what you want to achieve.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breaker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4" y="2252378"/>
            <a:ext cx="5546811" cy="3700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5265" y="5429921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Perito</a:t>
            </a:r>
            <a:r>
              <a:rPr lang="en-US" dirty="0"/>
              <a:t> Moreno Glacier</a:t>
            </a:r>
          </a:p>
          <a:p>
            <a:r>
              <a:rPr lang="en-US" dirty="0"/>
              <a:t>Patagonia, Argentina</a:t>
            </a:r>
          </a:p>
        </p:txBody>
      </p:sp>
    </p:spTree>
    <p:extLst>
      <p:ext uri="{BB962C8B-B14F-4D97-AF65-F5344CB8AC3E}">
        <p14:creationId xmlns:p14="http://schemas.microsoft.com/office/powerpoint/2010/main" val="27353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schedule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0" y="890311"/>
            <a:ext cx="6979851" cy="52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7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R </a:t>
            </a:r>
          </a:p>
          <a:p>
            <a:r>
              <a:rPr lang="en-US" dirty="0"/>
              <a:t>The basics of R – data objects </a:t>
            </a:r>
          </a:p>
          <a:p>
            <a:r>
              <a:rPr lang="en-US" dirty="0"/>
              <a:t>Data plotting </a:t>
            </a:r>
          </a:p>
          <a:p>
            <a:r>
              <a:rPr lang="en-US" dirty="0"/>
              <a:t>How to find more information for a specific task </a:t>
            </a:r>
          </a:p>
          <a:p>
            <a:r>
              <a:rPr lang="en-US" dirty="0"/>
              <a:t>Entry into more advanced and </a:t>
            </a:r>
            <a:r>
              <a:rPr lang="en-US" dirty="0" err="1"/>
              <a:t>specialised</a:t>
            </a:r>
            <a:r>
              <a:rPr lang="en-US" dirty="0"/>
              <a:t> uses of R for your research. </a:t>
            </a:r>
          </a:p>
          <a:p>
            <a:r>
              <a:rPr lang="en-US" dirty="0"/>
              <a:t>The start of the journey, a network of R learners/users around you.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Objective(s) </a:t>
            </a:r>
            <a:r>
              <a:rPr lang="mr-IN" dirty="0"/>
              <a:t>–</a:t>
            </a:r>
            <a:r>
              <a:rPr lang="en-US" dirty="0"/>
              <a:t> What we hope you will get out of today</a:t>
            </a:r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0"/>
            <a:ext cx="8319621" cy="4638199"/>
          </a:xfrm>
        </p:spPr>
        <p:txBody>
          <a:bodyPr/>
          <a:lstStyle/>
          <a:p>
            <a:r>
              <a:rPr lang="en-US" dirty="0"/>
              <a:t>It’s free, legally free. Active development. </a:t>
            </a:r>
          </a:p>
          <a:p>
            <a:r>
              <a:rPr lang="en-US" dirty="0"/>
              <a:t>Reproducible analysis.</a:t>
            </a:r>
          </a:p>
          <a:p>
            <a:pPr lvl="1"/>
            <a:r>
              <a:rPr lang="en-US" dirty="0"/>
              <a:t>Document what you have done with your data in code. </a:t>
            </a:r>
          </a:p>
          <a:p>
            <a:pPr lvl="1"/>
            <a:r>
              <a:rPr lang="en-US" dirty="0"/>
              <a:t>Come back to it in days, months, years and you should know what was done.</a:t>
            </a:r>
          </a:p>
          <a:p>
            <a:r>
              <a:rPr lang="en-US" dirty="0"/>
              <a:t>Low risk of inadvertent data loss/mutation.</a:t>
            </a:r>
          </a:p>
          <a:p>
            <a:pPr lvl="1"/>
            <a:r>
              <a:rPr lang="en-US" dirty="0"/>
              <a:t>By design, R requires you to load your data in, what you do with the data is then written in code (R language). </a:t>
            </a:r>
          </a:p>
          <a:p>
            <a:r>
              <a:rPr lang="en-US" dirty="0"/>
              <a:t>R can handle really large datasets.</a:t>
            </a:r>
          </a:p>
          <a:p>
            <a:pPr lvl="1"/>
            <a:r>
              <a:rPr lang="en-US" dirty="0"/>
              <a:t>Excel is limited by 1,048,576 rows and 16,384 columns.</a:t>
            </a:r>
          </a:p>
          <a:p>
            <a:r>
              <a:rPr lang="en-US" dirty="0"/>
              <a:t>Collaborative.</a:t>
            </a:r>
          </a:p>
          <a:p>
            <a:pPr lvl="1"/>
            <a:r>
              <a:rPr lang="en-US" dirty="0"/>
              <a:t>Share your data and analysis.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 (as opposed to Excel?)</a:t>
            </a:r>
          </a:p>
        </p:txBody>
      </p:sp>
    </p:spTree>
    <p:extLst>
      <p:ext uri="{BB962C8B-B14F-4D97-AF65-F5344CB8AC3E}">
        <p14:creationId xmlns:p14="http://schemas.microsoft.com/office/powerpoint/2010/main" val="153801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 (as opposed to Excel?)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77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 (as opposed to Excel?)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49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way to explore, present and interpret your data</a:t>
            </a:r>
            <a:r>
              <a:rPr lang="mr-IN" dirty="0"/>
              <a:t>…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7" y="813516"/>
            <a:ext cx="3682314" cy="2464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432" y="902486"/>
            <a:ext cx="3454718" cy="237557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84853" y="3278057"/>
            <a:ext cx="6308619" cy="2794620"/>
            <a:chOff x="2384853" y="3278057"/>
            <a:chExt cx="6308619" cy="27946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853" y="3278057"/>
              <a:ext cx="4015259" cy="279462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699015" y="4413757"/>
              <a:ext cx="1994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Learn to encode data</a:t>
              </a:r>
            </a:p>
            <a:p>
              <a:r>
                <a:rPr lang="en-US" dirty="0"/>
                <a:t>In a graph with ggplot2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5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23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3027" y="1433384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libraries used in 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49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334"/>
      </p:ext>
    </p:extLst>
  </p:cSld>
  <p:clrMapOvr>
    <a:masterClrMapping/>
  </p:clrMapOvr>
</p:sld>
</file>

<file path=ppt/theme/theme1.xml><?xml version="1.0" encoding="utf-8"?>
<a:theme xmlns:a="http://schemas.openxmlformats.org/drawingml/2006/main" name="4_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3839</TotalTime>
  <Words>538</Words>
  <Application>Microsoft Macintosh PowerPoint</Application>
  <PresentationFormat>On-screen Show (4:3)</PresentationFormat>
  <Paragraphs>74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Narrow</vt:lpstr>
      <vt:lpstr>Calibri</vt:lpstr>
      <vt:lpstr>Noto Sans Symbols</vt:lpstr>
      <vt:lpstr>4_Title slide_2</vt:lpstr>
      <vt:lpstr>4_Standard slide</vt:lpstr>
      <vt:lpstr>Introducing R</vt:lpstr>
      <vt:lpstr>Today’s schedule </vt:lpstr>
      <vt:lpstr>Today’s Objective(s) – What we hope you will get out of today</vt:lpstr>
      <vt:lpstr>Why R? (as opposed to Excel?)</vt:lpstr>
      <vt:lpstr>Why R? (as opposed to Excel?)</vt:lpstr>
      <vt:lpstr>Why R? (as opposed to Excel?)</vt:lpstr>
      <vt:lpstr>A better way to explore, present and interpret your data….</vt:lpstr>
      <vt:lpstr>How to get R?</vt:lpstr>
      <vt:lpstr>Tools and libraries used in R?</vt:lpstr>
      <vt:lpstr>R and the interfaces to R</vt:lpstr>
      <vt:lpstr>R and the interfaces to R</vt:lpstr>
      <vt:lpstr>Today’s agenda</vt:lpstr>
      <vt:lpstr>What we won’t be covering but are important in the interest of time.</vt:lpstr>
      <vt:lpstr>How today’s workshop works – signalling for help</vt:lpstr>
      <vt:lpstr>The R workbook</vt:lpstr>
      <vt:lpstr>The R workbook – Challenges and extra homework</vt:lpstr>
      <vt:lpstr>Rounding up</vt:lpstr>
      <vt:lpstr>Wrapping up</vt:lpstr>
      <vt:lpstr>Ice breaker 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</dc:title>
  <cp:lastModifiedBy>Paul Harrison</cp:lastModifiedBy>
  <cp:revision>38</cp:revision>
  <cp:lastPrinted>2018-06-24T22:03:18Z</cp:lastPrinted>
  <dcterms:modified xsi:type="dcterms:W3CDTF">2019-07-20T23:24:51Z</dcterms:modified>
</cp:coreProperties>
</file>